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52" d="100"/>
          <a:sy n="52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land, Devon Joseph" userId="5c27645f-8f8b-44e4-9cdd-f6995c53d1eb" providerId="ADAL" clId="{D7223E45-E87A-2944-B7EA-8CAACF0DB6A5}"/>
    <pc:docChg chg="custSel modSld">
      <pc:chgData name="Boland, Devon Joseph" userId="5c27645f-8f8b-44e4-9cdd-f6995c53d1eb" providerId="ADAL" clId="{D7223E45-E87A-2944-B7EA-8CAACF0DB6A5}" dt="2024-01-22T02:22:24.461" v="3" actId="478"/>
      <pc:docMkLst>
        <pc:docMk/>
      </pc:docMkLst>
      <pc:sldChg chg="delSp modSp mod">
        <pc:chgData name="Boland, Devon Joseph" userId="5c27645f-8f8b-44e4-9cdd-f6995c53d1eb" providerId="ADAL" clId="{D7223E45-E87A-2944-B7EA-8CAACF0DB6A5}" dt="2024-01-22T02:22:24.461" v="3" actId="478"/>
        <pc:sldMkLst>
          <pc:docMk/>
          <pc:sldMk cId="0" sldId="256"/>
        </pc:sldMkLst>
        <pc:grpChg chg="del">
          <ac:chgData name="Boland, Devon Joseph" userId="5c27645f-8f8b-44e4-9cdd-f6995c53d1eb" providerId="ADAL" clId="{D7223E45-E87A-2944-B7EA-8CAACF0DB6A5}" dt="2024-01-22T02:22:04.688" v="0" actId="478"/>
          <ac:grpSpMkLst>
            <pc:docMk/>
            <pc:sldMk cId="0" sldId="256"/>
            <ac:grpSpMk id="150" creationId="{00000000-0000-0000-0000-000000000000}"/>
          </ac:grpSpMkLst>
        </pc:grpChg>
        <pc:picChg chg="del topLvl">
          <ac:chgData name="Boland, Devon Joseph" userId="5c27645f-8f8b-44e4-9cdd-f6995c53d1eb" providerId="ADAL" clId="{D7223E45-E87A-2944-B7EA-8CAACF0DB6A5}" dt="2024-01-22T02:22:06.813" v="1" actId="478"/>
          <ac:picMkLst>
            <pc:docMk/>
            <pc:sldMk cId="0" sldId="256"/>
            <ac:picMk id="148" creationId="{00000000-0000-0000-0000-000000000000}"/>
          </ac:picMkLst>
        </pc:picChg>
        <pc:picChg chg="del topLvl">
          <ac:chgData name="Boland, Devon Joseph" userId="5c27645f-8f8b-44e4-9cdd-f6995c53d1eb" providerId="ADAL" clId="{D7223E45-E87A-2944-B7EA-8CAACF0DB6A5}" dt="2024-01-22T02:22:04.688" v="0" actId="478"/>
          <ac:picMkLst>
            <pc:docMk/>
            <pc:sldMk cId="0" sldId="256"/>
            <ac:picMk id="149" creationId="{00000000-0000-0000-0000-000000000000}"/>
          </ac:picMkLst>
        </pc:picChg>
        <pc:picChg chg="del mod">
          <ac:chgData name="Boland, Devon Joseph" userId="5c27645f-8f8b-44e4-9cdd-f6995c53d1eb" providerId="ADAL" clId="{D7223E45-E87A-2944-B7EA-8CAACF0DB6A5}" dt="2024-01-22T02:22:24.461" v="3" actId="478"/>
          <ac:picMkLst>
            <pc:docMk/>
            <pc:sldMk cId="0" sldId="256"/>
            <ac:picMk id="151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tif>
</file>

<file path=ppt/media/image14.tif>
</file>

<file path=ppt/media/image15.tif>
</file>

<file path=ppt/media/image2.tif>
</file>

<file path=ppt/media/image3.tif>
</file>

<file path=ppt/media/image4.tif>
</file>

<file path=ppt/media/image5.png>
</file>

<file path=ppt/media/image6.tif>
</file>

<file path=ppt/media/image7.png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>
            <a:lvl1pPr>
              <a:defRPr sz="7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1pPr>
            <a:lvl2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2pPr>
            <a:lvl3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3pPr>
            <a:lvl4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4pPr>
            <a:lvl5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1712269" y="0"/>
            <a:ext cx="20959463" cy="1398389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xfrm>
            <a:off x="3671399" y="2604549"/>
            <a:ext cx="17041202" cy="1145401"/>
          </a:xfrm>
          <a:prstGeom prst="rect">
            <a:avLst/>
          </a:prstGeom>
        </p:spPr>
        <p:txBody>
          <a:bodyPr lIns="182849" tIns="182849" rIns="182849" bIns="182849" anchor="t"/>
          <a:lstStyle>
            <a:lvl1pPr algn="l" defTabSz="2438400">
              <a:defRPr sz="7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671399" y="4019450"/>
            <a:ext cx="17041202" cy="6832800"/>
          </a:xfrm>
          <a:prstGeom prst="rect">
            <a:avLst/>
          </a:prstGeom>
        </p:spPr>
        <p:txBody>
          <a:bodyPr lIns="182849" tIns="182849" rIns="182849" bIns="182849" anchor="t"/>
          <a:lstStyle>
            <a:lvl1pPr marL="990600" indent="-876300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●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16401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○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20973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■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25545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●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30117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○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72885" y="11067533"/>
            <a:ext cx="717431" cy="734001"/>
          </a:xfrm>
          <a:prstGeom prst="rect">
            <a:avLst/>
          </a:prstGeom>
        </p:spPr>
        <p:txBody>
          <a:bodyPr lIns="182849" tIns="182849" rIns="182849" bIns="182849" anchor="ctr"/>
          <a:lstStyle>
            <a:lvl1pPr algn="r" defTabSz="2438400">
              <a:defRPr sz="24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>
            <a:spLocks noGrp="1"/>
          </p:cNvSpPr>
          <p:nvPr>
            <p:ph type="title"/>
          </p:nvPr>
        </p:nvSpPr>
        <p:spPr>
          <a:xfrm>
            <a:off x="3012281" y="-53579"/>
            <a:ext cx="15609094" cy="1494119"/>
          </a:xfrm>
          <a:prstGeom prst="rect">
            <a:avLst/>
          </a:prstGeom>
        </p:spPr>
        <p:txBody>
          <a:bodyPr/>
          <a:lstStyle>
            <a:lvl1pPr algn="l">
              <a:defRPr sz="7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12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  <a:lvl2pPr>
              <a:defRPr>
                <a:latin typeface="Helvetica"/>
                <a:ea typeface="Helvetica"/>
                <a:cs typeface="Helvetica"/>
                <a:sym typeface="Helvetica"/>
              </a:defRPr>
            </a:lvl2pPr>
            <a:lvl3pPr>
              <a:defRPr>
                <a:latin typeface="Helvetica"/>
                <a:ea typeface="Helvetica"/>
                <a:cs typeface="Helvetica"/>
                <a:sym typeface="Helvetica"/>
              </a:defRPr>
            </a:lvl3pPr>
            <a:lvl4pPr>
              <a:defRPr>
                <a:latin typeface="Helvetica"/>
                <a:ea typeface="Helvetica"/>
                <a:cs typeface="Helvetica"/>
                <a:sym typeface="Helvetica"/>
              </a:defRPr>
            </a:lvl4pPr>
            <a:lvl5pPr>
              <a:defRPr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21"/>
          </p:nvPr>
        </p:nvSpPr>
        <p:spPr>
          <a:xfrm>
            <a:off x="5329062" y="406546"/>
            <a:ext cx="13716003" cy="914876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6231433" y="863203"/>
            <a:ext cx="17439681" cy="1162645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-1" y="-3442"/>
            <a:ext cx="24384001" cy="1124803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5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849762" y="13187184"/>
            <a:ext cx="466354" cy="473076"/>
          </a:xfrm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214372" y="2534642"/>
            <a:ext cx="15609095" cy="6411516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  <a:lvl2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2pPr>
            <a:lvl3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3pPr>
            <a:lvl4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4pPr>
            <a:lvl5pPr marL="0" indent="0">
              <a:buSzTx/>
              <a:buNone/>
              <a:defRPr sz="3200" b="1"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21"/>
          </p:nvPr>
        </p:nvSpPr>
        <p:spPr>
          <a:xfrm>
            <a:off x="8794253" y="3637358"/>
            <a:ext cx="13260587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12442031" y="7072312"/>
            <a:ext cx="8514489" cy="56792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12192000" y="1250156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91704" y="1250156"/>
            <a:ext cx="16850320" cy="112335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"/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t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eepmind/alphafold#alphafold-output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Analysis of AlphaFold2 Predictions for MPOX-22 Protein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Analysis of AlphaFold2 Predictions for MPOX-22 Proteins</a:t>
            </a:r>
          </a:p>
        </p:txBody>
      </p:sp>
      <p:sp>
        <p:nvSpPr>
          <p:cNvPr id="147" name="Devon J. Boland…"/>
          <p:cNvSpPr txBox="1">
            <a:spLocks noGrp="1"/>
          </p:cNvSpPr>
          <p:nvPr>
            <p:ph type="subTitle" sz="quarter" idx="1"/>
          </p:nvPr>
        </p:nvSpPr>
        <p:spPr>
          <a:xfrm>
            <a:off x="4833937" y="7249814"/>
            <a:ext cx="14716126" cy="3156683"/>
          </a:xfrm>
          <a:prstGeom prst="rect">
            <a:avLst/>
          </a:prstGeom>
        </p:spPr>
        <p:txBody>
          <a:bodyPr/>
          <a:lstStyle/>
          <a:p>
            <a:r>
              <a:t>Devon J. Boland</a:t>
            </a:r>
          </a:p>
          <a:p>
            <a:r>
              <a:t>Norman Borlaug Endowed Research Scholar</a:t>
            </a:r>
          </a:p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redicted Aligned Error Plo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Predicted Aligned Error Plot</a:t>
            </a:r>
          </a:p>
        </p:txBody>
      </p:sp>
      <p:sp>
        <p:nvSpPr>
          <p:cNvPr id="2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grpSp>
        <p:nvGrpSpPr>
          <p:cNvPr id="259" name="Group"/>
          <p:cNvGrpSpPr/>
          <p:nvPr/>
        </p:nvGrpSpPr>
        <p:grpSpPr>
          <a:xfrm>
            <a:off x="119952" y="2818189"/>
            <a:ext cx="12211197" cy="9045670"/>
            <a:chOff x="0" y="0"/>
            <a:chExt cx="12211195" cy="9045669"/>
          </a:xfrm>
        </p:grpSpPr>
        <p:pic>
          <p:nvPicPr>
            <p:cNvPr id="251" name="Screenshot 2023-01-31 at 11.25.08.png" descr="Screenshot 2023-01-31 at 11.25.08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8559" y="0"/>
              <a:ext cx="11696987" cy="90456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2" name="Rectangle"/>
            <p:cNvSpPr/>
            <p:nvPr/>
          </p:nvSpPr>
          <p:spPr>
            <a:xfrm>
              <a:off x="11582507" y="2527134"/>
              <a:ext cx="628689" cy="8315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3" name="Rectangle"/>
            <p:cNvSpPr/>
            <p:nvPr/>
          </p:nvSpPr>
          <p:spPr>
            <a:xfrm>
              <a:off x="11034593" y="4499488"/>
              <a:ext cx="937970" cy="83152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4" name="Rectangle"/>
            <p:cNvSpPr/>
            <p:nvPr/>
          </p:nvSpPr>
          <p:spPr>
            <a:xfrm>
              <a:off x="11034593" y="6471842"/>
              <a:ext cx="937970" cy="83152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5" name="Rectangle"/>
            <p:cNvSpPr/>
            <p:nvPr/>
          </p:nvSpPr>
          <p:spPr>
            <a:xfrm>
              <a:off x="101435" y="5489400"/>
              <a:ext cx="937970" cy="8315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6" name="Rectangle"/>
            <p:cNvSpPr/>
            <p:nvPr/>
          </p:nvSpPr>
          <p:spPr>
            <a:xfrm>
              <a:off x="0" y="3051285"/>
              <a:ext cx="937970" cy="8315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Rectangle"/>
            <p:cNvSpPr/>
            <p:nvPr/>
          </p:nvSpPr>
          <p:spPr>
            <a:xfrm>
              <a:off x="50717" y="796952"/>
              <a:ext cx="937970" cy="83152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8" name="Rectangle"/>
            <p:cNvSpPr/>
            <p:nvPr/>
          </p:nvSpPr>
          <p:spPr>
            <a:xfrm>
              <a:off x="50717" y="7679018"/>
              <a:ext cx="937970" cy="83152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260" name="Scored Residue"/>
          <p:cNvSpPr txBox="1"/>
          <p:nvPr/>
        </p:nvSpPr>
        <p:spPr>
          <a:xfrm>
            <a:off x="5245633" y="11963473"/>
            <a:ext cx="3218613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Scored Residue</a:t>
            </a:r>
          </a:p>
        </p:txBody>
      </p:sp>
      <p:sp>
        <p:nvSpPr>
          <p:cNvPr id="261" name="Aligned Residue"/>
          <p:cNvSpPr txBox="1"/>
          <p:nvPr/>
        </p:nvSpPr>
        <p:spPr>
          <a:xfrm rot="16200000">
            <a:off x="-1261806" y="7194087"/>
            <a:ext cx="3299893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Aligned Residue</a:t>
            </a:r>
          </a:p>
        </p:txBody>
      </p:sp>
      <p:sp>
        <p:nvSpPr>
          <p:cNvPr id="262" name="Aligned Error (Å)"/>
          <p:cNvSpPr txBox="1"/>
          <p:nvPr/>
        </p:nvSpPr>
        <p:spPr>
          <a:xfrm rot="16200000">
            <a:off x="10437398" y="7015351"/>
            <a:ext cx="3353131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Aligned Error (Å)</a:t>
            </a:r>
          </a:p>
        </p:txBody>
      </p:sp>
      <p:sp>
        <p:nvSpPr>
          <p:cNvPr id="263" name="Rectangle"/>
          <p:cNvSpPr/>
          <p:nvPr/>
        </p:nvSpPr>
        <p:spPr>
          <a:xfrm>
            <a:off x="2699846" y="3954341"/>
            <a:ext cx="3218613" cy="3111535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  <a:alpha val="36191"/>
            </a:schemeClr>
          </a:solidFill>
          <a:ln w="76200">
            <a:solidFill>
              <a:srgbClr val="5E5E5E">
                <a:alpha val="36191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4" name="Rectangle"/>
          <p:cNvSpPr/>
          <p:nvPr/>
        </p:nvSpPr>
        <p:spPr>
          <a:xfrm>
            <a:off x="5960533" y="7231349"/>
            <a:ext cx="1303784" cy="1241152"/>
          </a:xfrm>
          <a:prstGeom prst="rect">
            <a:avLst/>
          </a:prstGeom>
          <a:ln w="76200">
            <a:solidFill>
              <a:srgbClr val="5E5E5E">
                <a:alpha val="36191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5" name="Rectangle"/>
          <p:cNvSpPr/>
          <p:nvPr/>
        </p:nvSpPr>
        <p:spPr>
          <a:xfrm>
            <a:off x="7230023" y="8517160"/>
            <a:ext cx="884709" cy="82516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  <a:alpha val="36191"/>
            </a:schemeClr>
          </a:solidFill>
          <a:ln w="76200">
            <a:solidFill>
              <a:srgbClr val="5E5E5E">
                <a:alpha val="36191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6" name="Rectangle"/>
          <p:cNvSpPr/>
          <p:nvPr/>
        </p:nvSpPr>
        <p:spPr>
          <a:xfrm>
            <a:off x="8254694" y="9525510"/>
            <a:ext cx="1212774" cy="1196283"/>
          </a:xfrm>
          <a:prstGeom prst="rect">
            <a:avLst/>
          </a:prstGeom>
          <a:ln w="76200">
            <a:solidFill>
              <a:srgbClr val="5E5E5E">
                <a:alpha val="36191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7" name="Rectangle"/>
          <p:cNvSpPr/>
          <p:nvPr/>
        </p:nvSpPr>
        <p:spPr>
          <a:xfrm>
            <a:off x="2699846" y="8593810"/>
            <a:ext cx="3218613" cy="67186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  <a:alpha val="36191"/>
            </a:schemeClr>
          </a:solidFill>
          <a:ln w="76200">
            <a:solidFill>
              <a:srgbClr val="5E5E5E">
                <a:alpha val="36191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8" name="Rectangle"/>
          <p:cNvSpPr/>
          <p:nvPr/>
        </p:nvSpPr>
        <p:spPr>
          <a:xfrm>
            <a:off x="7251775" y="4036601"/>
            <a:ext cx="841206" cy="2947015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  <a:alpha val="36191"/>
            </a:schemeClr>
          </a:solidFill>
          <a:ln w="76200">
            <a:solidFill>
              <a:srgbClr val="5E5E5E">
                <a:alpha val="36191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9" name="Rectangle"/>
          <p:cNvSpPr/>
          <p:nvPr/>
        </p:nvSpPr>
        <p:spPr>
          <a:xfrm>
            <a:off x="5960533" y="9503075"/>
            <a:ext cx="1303784" cy="1241153"/>
          </a:xfrm>
          <a:prstGeom prst="rect">
            <a:avLst/>
          </a:prstGeom>
          <a:ln w="76200">
            <a:solidFill>
              <a:srgbClr val="5E5E5E">
                <a:alpha val="36191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0" name="Rectangle"/>
          <p:cNvSpPr/>
          <p:nvPr/>
        </p:nvSpPr>
        <p:spPr>
          <a:xfrm>
            <a:off x="8323550" y="7231349"/>
            <a:ext cx="1303784" cy="1241152"/>
          </a:xfrm>
          <a:prstGeom prst="rect">
            <a:avLst/>
          </a:prstGeom>
          <a:ln w="76200">
            <a:solidFill>
              <a:srgbClr val="5E5E5E">
                <a:alpha val="36191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1" name="pAE plot for model 5 of FLS2-BAK1-flg22 Receptor Complex - From AlphaFold 2.1.3"/>
          <p:cNvSpPr txBox="1"/>
          <p:nvPr/>
        </p:nvSpPr>
        <p:spPr>
          <a:xfrm>
            <a:off x="130570" y="1599457"/>
            <a:ext cx="16274213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pAE plot for model 5 of FLS2-BAK1-flg22 Receptor Complex - From AlphaFold 2.1.3</a:t>
            </a:r>
          </a:p>
        </p:txBody>
      </p:sp>
      <p:sp>
        <p:nvSpPr>
          <p:cNvPr id="272" name="This is the “hardest” plot to interpret and takes practice"/>
          <p:cNvSpPr txBox="1"/>
          <p:nvPr/>
        </p:nvSpPr>
        <p:spPr>
          <a:xfrm>
            <a:off x="33022" y="12922859"/>
            <a:ext cx="10932084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This is the “hardest” plot to interpret and takes practice</a:t>
            </a:r>
          </a:p>
        </p:txBody>
      </p:sp>
      <p:grpSp>
        <p:nvGrpSpPr>
          <p:cNvPr id="275" name="Group"/>
          <p:cNvGrpSpPr/>
          <p:nvPr/>
        </p:nvGrpSpPr>
        <p:grpSpPr>
          <a:xfrm>
            <a:off x="2685362" y="3894019"/>
            <a:ext cx="19358030" cy="6997664"/>
            <a:chOff x="-368299" y="-139700"/>
            <a:chExt cx="19358028" cy="6997663"/>
          </a:xfrm>
        </p:grpSpPr>
        <p:sp>
          <p:nvSpPr>
            <p:cNvPr id="273" name="Line"/>
            <p:cNvSpPr/>
            <p:nvPr/>
          </p:nvSpPr>
          <p:spPr>
            <a:xfrm flipH="1">
              <a:off x="13039952" y="1196200"/>
              <a:ext cx="5949778" cy="5638680"/>
            </a:xfrm>
            <a:prstGeom prst="line">
              <a:avLst/>
            </a:prstGeom>
            <a:noFill/>
            <a:ln w="381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4" name="Line"/>
            <p:cNvSpPr/>
            <p:nvPr/>
          </p:nvSpPr>
          <p:spPr>
            <a:xfrm>
              <a:off x="-368300" y="-139701"/>
              <a:ext cx="6990266" cy="6997665"/>
            </a:xfrm>
            <a:prstGeom prst="line">
              <a:avLst/>
            </a:prstGeom>
            <a:noFill/>
            <a:ln w="381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87" name="Group"/>
          <p:cNvGrpSpPr/>
          <p:nvPr/>
        </p:nvGrpSpPr>
        <p:grpSpPr>
          <a:xfrm>
            <a:off x="12866175" y="4111474"/>
            <a:ext cx="9995824" cy="9624635"/>
            <a:chOff x="0" y="0"/>
            <a:chExt cx="9995822" cy="9624634"/>
          </a:xfrm>
        </p:grpSpPr>
        <p:sp>
          <p:nvSpPr>
            <p:cNvPr id="276" name="Line"/>
            <p:cNvSpPr/>
            <p:nvPr/>
          </p:nvSpPr>
          <p:spPr>
            <a:xfrm flipV="1">
              <a:off x="3225081" y="-1"/>
              <a:ext cx="1" cy="67916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7" name="Line"/>
            <p:cNvSpPr/>
            <p:nvPr/>
          </p:nvSpPr>
          <p:spPr>
            <a:xfrm>
              <a:off x="3204211" y="6770741"/>
              <a:ext cx="6791613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78" name="cyp153.png" descr="cyp153.png"/>
            <p:cNvPicPr>
              <a:picLocks noChangeAspect="1"/>
            </p:cNvPicPr>
            <p:nvPr/>
          </p:nvPicPr>
          <p:blipFill>
            <a:blip r:embed="rId3"/>
            <a:srcRect l="19318" t="19738" r="40423" b="23813"/>
            <a:stretch>
              <a:fillRect/>
            </a:stretch>
          </p:blipFill>
          <p:spPr>
            <a:xfrm>
              <a:off x="0" y="2304598"/>
              <a:ext cx="2095537" cy="21824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9" name="cyp153.png" descr="cyp153.png"/>
            <p:cNvPicPr>
              <a:picLocks noChangeAspect="1"/>
            </p:cNvPicPr>
            <p:nvPr/>
          </p:nvPicPr>
          <p:blipFill>
            <a:blip r:embed="rId3"/>
            <a:srcRect l="19318" t="19738" r="40423" b="23813"/>
            <a:stretch>
              <a:fillRect/>
            </a:stretch>
          </p:blipFill>
          <p:spPr>
            <a:xfrm>
              <a:off x="5154577" y="7442233"/>
              <a:ext cx="2095538" cy="21824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0" name="0"/>
            <p:cNvSpPr txBox="1"/>
            <p:nvPr/>
          </p:nvSpPr>
          <p:spPr>
            <a:xfrm>
              <a:off x="2852885" y="6725829"/>
              <a:ext cx="381534" cy="626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0</a:t>
              </a:r>
            </a:p>
          </p:txBody>
        </p:sp>
        <p:sp>
          <p:nvSpPr>
            <p:cNvPr id="281" name="100"/>
            <p:cNvSpPr txBox="1"/>
            <p:nvPr/>
          </p:nvSpPr>
          <p:spPr>
            <a:xfrm>
              <a:off x="2153518" y="4747383"/>
              <a:ext cx="833451" cy="626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100</a:t>
              </a:r>
            </a:p>
          </p:txBody>
        </p:sp>
        <p:sp>
          <p:nvSpPr>
            <p:cNvPr id="282" name="200"/>
            <p:cNvSpPr txBox="1"/>
            <p:nvPr/>
          </p:nvSpPr>
          <p:spPr>
            <a:xfrm>
              <a:off x="2153518" y="2903877"/>
              <a:ext cx="833451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200</a:t>
              </a:r>
            </a:p>
          </p:txBody>
        </p:sp>
        <p:sp>
          <p:nvSpPr>
            <p:cNvPr id="283" name="300"/>
            <p:cNvSpPr txBox="1"/>
            <p:nvPr/>
          </p:nvSpPr>
          <p:spPr>
            <a:xfrm>
              <a:off x="2153518" y="1117683"/>
              <a:ext cx="833451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300</a:t>
              </a:r>
            </a:p>
          </p:txBody>
        </p:sp>
        <p:sp>
          <p:nvSpPr>
            <p:cNvPr id="284" name="100"/>
            <p:cNvSpPr txBox="1"/>
            <p:nvPr/>
          </p:nvSpPr>
          <p:spPr>
            <a:xfrm>
              <a:off x="4451249" y="6725829"/>
              <a:ext cx="833451" cy="626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100</a:t>
              </a:r>
            </a:p>
          </p:txBody>
        </p:sp>
        <p:sp>
          <p:nvSpPr>
            <p:cNvPr id="285" name="200"/>
            <p:cNvSpPr txBox="1"/>
            <p:nvPr/>
          </p:nvSpPr>
          <p:spPr>
            <a:xfrm>
              <a:off x="6670943" y="6725829"/>
              <a:ext cx="833451" cy="626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200</a:t>
              </a:r>
            </a:p>
          </p:txBody>
        </p:sp>
        <p:sp>
          <p:nvSpPr>
            <p:cNvPr id="286" name="300"/>
            <p:cNvSpPr txBox="1"/>
            <p:nvPr/>
          </p:nvSpPr>
          <p:spPr>
            <a:xfrm>
              <a:off x="8896075" y="6725829"/>
              <a:ext cx="833451" cy="626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300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3306231" y="4601998"/>
            <a:ext cx="14832156" cy="1972074"/>
            <a:chOff x="0" y="0"/>
            <a:chExt cx="14832155" cy="1972073"/>
          </a:xfrm>
        </p:grpSpPr>
        <p:sp>
          <p:nvSpPr>
            <p:cNvPr id="288" name="Circle"/>
            <p:cNvSpPr/>
            <p:nvPr/>
          </p:nvSpPr>
          <p:spPr>
            <a:xfrm>
              <a:off x="14365802" y="1498998"/>
              <a:ext cx="466354" cy="473076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9" name="Circle"/>
            <p:cNvSpPr/>
            <p:nvPr/>
          </p:nvSpPr>
          <p:spPr>
            <a:xfrm>
              <a:off x="0" y="0"/>
              <a:ext cx="466353" cy="473075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93" name="Group"/>
          <p:cNvGrpSpPr/>
          <p:nvPr/>
        </p:nvGrpSpPr>
        <p:grpSpPr>
          <a:xfrm>
            <a:off x="3936402" y="3988410"/>
            <a:ext cx="15762967" cy="4883393"/>
            <a:chOff x="0" y="0"/>
            <a:chExt cx="15762966" cy="4883392"/>
          </a:xfrm>
        </p:grpSpPr>
        <p:sp>
          <p:nvSpPr>
            <p:cNvPr id="291" name="Circle"/>
            <p:cNvSpPr/>
            <p:nvPr/>
          </p:nvSpPr>
          <p:spPr>
            <a:xfrm>
              <a:off x="15296613" y="4410317"/>
              <a:ext cx="466354" cy="473076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2" name="Circle"/>
            <p:cNvSpPr/>
            <p:nvPr/>
          </p:nvSpPr>
          <p:spPr>
            <a:xfrm>
              <a:off x="0" y="0"/>
              <a:ext cx="466353" cy="473075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96" name="Group"/>
          <p:cNvGrpSpPr/>
          <p:nvPr/>
        </p:nvGrpSpPr>
        <p:grpSpPr>
          <a:xfrm>
            <a:off x="4602004" y="3748916"/>
            <a:ext cx="17378776" cy="7061549"/>
            <a:chOff x="0" y="0"/>
            <a:chExt cx="17378774" cy="7061548"/>
          </a:xfrm>
        </p:grpSpPr>
        <p:sp>
          <p:nvSpPr>
            <p:cNvPr id="294" name="Circle"/>
            <p:cNvSpPr/>
            <p:nvPr/>
          </p:nvSpPr>
          <p:spPr>
            <a:xfrm>
              <a:off x="16912421" y="6588473"/>
              <a:ext cx="466354" cy="473076"/>
            </a:xfrm>
            <a:prstGeom prst="ellipse">
              <a:avLst/>
            </a:prstGeom>
            <a:solidFill>
              <a:schemeClr val="accent4">
                <a:hueOff val="-461056"/>
                <a:satOff val="4338"/>
                <a:lumOff val="-1022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5" name="Circle"/>
            <p:cNvSpPr/>
            <p:nvPr/>
          </p:nvSpPr>
          <p:spPr>
            <a:xfrm>
              <a:off x="0" y="0"/>
              <a:ext cx="466353" cy="473075"/>
            </a:xfrm>
            <a:prstGeom prst="ellipse">
              <a:avLst/>
            </a:prstGeom>
            <a:solidFill>
              <a:schemeClr val="accent4">
                <a:hueOff val="-461056"/>
                <a:satOff val="4338"/>
                <a:lumOff val="-1022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" grpId="0" animBg="1" advAuto="0"/>
      <p:bldP spid="287" grpId="0" animBg="1" advAuto="0"/>
      <p:bldP spid="290" grpId="0" animBg="1" advAuto="0"/>
      <p:bldP spid="293" grpId="0" animBg="1" advAuto="0"/>
      <p:bldP spid="296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Bad PAE Exa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Bad PAE Example</a:t>
            </a:r>
          </a:p>
        </p:txBody>
      </p:sp>
      <p:sp>
        <p:nvSpPr>
          <p:cNvPr id="2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857402" y="13187184"/>
            <a:ext cx="451074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pic>
        <p:nvPicPr>
          <p:cNvPr id="300" name="Screenshot 2023-04-10 at 22.19.49.png" descr="Screenshot 2023-04-10 at 22.19.4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877" y="3714723"/>
            <a:ext cx="16662246" cy="7665987"/>
          </a:xfrm>
          <a:prstGeom prst="rect">
            <a:avLst/>
          </a:prstGeom>
          <a:ln w="12700">
            <a:miter lim="400000"/>
          </a:ln>
        </p:spPr>
      </p:pic>
      <p:sp>
        <p:nvSpPr>
          <p:cNvPr id="301" name="Photo: AlphaFold2 Database, PAE Tutorial"/>
          <p:cNvSpPr txBox="1"/>
          <p:nvPr/>
        </p:nvSpPr>
        <p:spPr>
          <a:xfrm>
            <a:off x="6202411" y="11072852"/>
            <a:ext cx="6106796" cy="51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b="0"/>
            </a:lvl1pPr>
          </a:lstStyle>
          <a:p>
            <a:r>
              <a:t>Photo: AlphaFold2 Database, PAE Tutorial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d PAE Exa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Good PAE Example</a:t>
            </a:r>
          </a:p>
        </p:txBody>
      </p:sp>
      <p:sp>
        <p:nvSpPr>
          <p:cNvPr id="3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pic>
        <p:nvPicPr>
          <p:cNvPr id="305" name="Screenshot 2023-04-10 at 22.20.29.png" descr="Screenshot 2023-04-10 at 22.20.29.png"/>
          <p:cNvPicPr>
            <a:picLocks noChangeAspect="1"/>
          </p:cNvPicPr>
          <p:nvPr/>
        </p:nvPicPr>
        <p:blipFill>
          <a:blip r:embed="rId2"/>
          <a:srcRect l="25995" r="15235" b="48597"/>
          <a:stretch>
            <a:fillRect/>
          </a:stretch>
        </p:blipFill>
        <p:spPr>
          <a:xfrm>
            <a:off x="879821" y="2676816"/>
            <a:ext cx="9868522" cy="86314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06" name="Screenshot 2023-04-10 at 22.20.29.png" descr="Screenshot 2023-04-10 at 22.20.29.png"/>
          <p:cNvPicPr>
            <a:picLocks noChangeAspect="1"/>
          </p:cNvPicPr>
          <p:nvPr/>
        </p:nvPicPr>
        <p:blipFill>
          <a:blip r:embed="rId2"/>
          <a:srcRect l="7820" t="51402"/>
          <a:stretch>
            <a:fillRect/>
          </a:stretch>
        </p:blipFill>
        <p:spPr>
          <a:xfrm>
            <a:off x="11838782" y="3726201"/>
            <a:ext cx="11142686" cy="5874555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Photo: AlphaFold2 Database, PAE Tutorial"/>
          <p:cNvSpPr txBox="1"/>
          <p:nvPr/>
        </p:nvSpPr>
        <p:spPr>
          <a:xfrm>
            <a:off x="3343999" y="11286747"/>
            <a:ext cx="6106796" cy="51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b="0"/>
            </a:lvl1pPr>
          </a:lstStyle>
          <a:p>
            <a:r>
              <a:t>Photo: AlphaFold2 Database, PAE Tutorial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Using Protein Conserved Domains to Probe Fun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Using Protein Conserved Domains to Probe Function</a:t>
            </a:r>
          </a:p>
        </p:txBody>
      </p:sp>
      <p:sp>
        <p:nvSpPr>
          <p:cNvPr id="3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pic>
        <p:nvPicPr>
          <p:cNvPr id="31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0889" y="1721818"/>
            <a:ext cx="8064501" cy="56642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14" name="Group"/>
          <p:cNvGrpSpPr/>
          <p:nvPr/>
        </p:nvGrpSpPr>
        <p:grpSpPr>
          <a:xfrm>
            <a:off x="147265" y="2169509"/>
            <a:ext cx="23209943" cy="11343381"/>
            <a:chOff x="0" y="0"/>
            <a:chExt cx="23209942" cy="11343380"/>
          </a:xfrm>
        </p:grpSpPr>
        <p:pic>
          <p:nvPicPr>
            <p:cNvPr id="312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8669401" cy="52737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13" name="Photos: EMBL-EBI Rescources, Protein Classification"/>
            <p:cNvSpPr txBox="1"/>
            <p:nvPr/>
          </p:nvSpPr>
          <p:spPr>
            <a:xfrm>
              <a:off x="15463259" y="10828395"/>
              <a:ext cx="7746684" cy="514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2500" b="0"/>
              </a:lvl1pPr>
            </a:lstStyle>
            <a:p>
              <a:r>
                <a:t>Photos: EMBL-EBI Rescources, Protein Classification</a:t>
              </a:r>
            </a:p>
          </p:txBody>
        </p:sp>
      </p:grpSp>
      <p:grpSp>
        <p:nvGrpSpPr>
          <p:cNvPr id="320" name="Group"/>
          <p:cNvGrpSpPr/>
          <p:nvPr/>
        </p:nvGrpSpPr>
        <p:grpSpPr>
          <a:xfrm>
            <a:off x="11064191" y="6067440"/>
            <a:ext cx="8128001" cy="6234486"/>
            <a:chOff x="0" y="0"/>
            <a:chExt cx="8128000" cy="6234484"/>
          </a:xfrm>
        </p:grpSpPr>
        <p:pic>
          <p:nvPicPr>
            <p:cNvPr id="315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669084"/>
              <a:ext cx="8128000" cy="2565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19" name="Group"/>
            <p:cNvGrpSpPr/>
            <p:nvPr/>
          </p:nvGrpSpPr>
          <p:grpSpPr>
            <a:xfrm>
              <a:off x="583089" y="0"/>
              <a:ext cx="6982542" cy="4371069"/>
              <a:chOff x="0" y="0"/>
              <a:chExt cx="6982541" cy="4371068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2845910" y="0"/>
                <a:ext cx="1859917" cy="1270000"/>
              </a:xfrm>
              <a:prstGeom prst="rect">
                <a:avLst/>
              </a:prstGeom>
              <a:noFill/>
              <a:ln w="381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Line"/>
              <p:cNvSpPr/>
              <p:nvPr/>
            </p:nvSpPr>
            <p:spPr>
              <a:xfrm flipV="1">
                <a:off x="0" y="1283368"/>
                <a:ext cx="2851987" cy="3087701"/>
              </a:xfrm>
              <a:prstGeom prst="line">
                <a:avLst/>
              </a:prstGeom>
              <a:noFill/>
              <a:ln w="254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8" name="Line"/>
              <p:cNvSpPr/>
              <p:nvPr/>
            </p:nvSpPr>
            <p:spPr>
              <a:xfrm flipH="1" flipV="1">
                <a:off x="4686949" y="1272433"/>
                <a:ext cx="2295593" cy="3095684"/>
              </a:xfrm>
              <a:prstGeom prst="line">
                <a:avLst/>
              </a:prstGeom>
              <a:noFill/>
              <a:ln w="254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0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</p:grpSp>
      </p:grpSp>
      <p:sp>
        <p:nvSpPr>
          <p:cNvPr id="321" name="We can leverage this classification system to probe potential function of our protein sequences."/>
          <p:cNvSpPr txBox="1"/>
          <p:nvPr/>
        </p:nvSpPr>
        <p:spPr>
          <a:xfrm>
            <a:off x="583349" y="9019453"/>
            <a:ext cx="10343983" cy="11216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r>
              <a:t>We can leverage this classification system to probe potential function of our protein sequences.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1" grpId="0" animBg="1" advAuto="0"/>
      <p:bldP spid="314" grpId="0" animBg="1" advAuto="0"/>
      <p:bldP spid="320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Combining Predicted Structures &amp; Conserved Domain For Sequence Anno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31162">
              <a:defRPr sz="4984"/>
            </a:lvl1pPr>
          </a:lstStyle>
          <a:p>
            <a:r>
              <a:t>Combining Predicted Structures &amp; Conserved Domain For Sequence Annotation</a:t>
            </a:r>
          </a:p>
        </p:txBody>
      </p:sp>
      <p:sp>
        <p:nvSpPr>
          <p:cNvPr id="3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sp>
        <p:nvSpPr>
          <p:cNvPr id="325" name="So far you have….…"/>
          <p:cNvSpPr txBox="1"/>
          <p:nvPr/>
        </p:nvSpPr>
        <p:spPr>
          <a:xfrm>
            <a:off x="525014" y="1910430"/>
            <a:ext cx="16510636" cy="10945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So far you have….</a:t>
            </a:r>
          </a:p>
          <a:p>
            <a:pPr marL="1333500" lvl="2" indent="-444500" algn="l">
              <a:lnSpc>
                <a:spcPct val="150000"/>
              </a:lnSpc>
              <a:buSzPct val="145000"/>
              <a:buChar char="•"/>
            </a:pPr>
            <a:r>
              <a:t>predicted 3D structure</a:t>
            </a:r>
          </a:p>
          <a:p>
            <a:pPr marL="1333500" lvl="2" indent="-444500" algn="l">
              <a:lnSpc>
                <a:spcPct val="150000"/>
              </a:lnSpc>
              <a:buSzPct val="145000"/>
              <a:buChar char="•"/>
            </a:pPr>
            <a:r>
              <a:t>analyzed sequence for conserved domains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Combine all of this information</a:t>
            </a:r>
          </a:p>
          <a:p>
            <a:pPr marL="1333500" lvl="2" indent="-444500" algn="l">
              <a:lnSpc>
                <a:spcPct val="150000"/>
              </a:lnSpc>
              <a:buSzPct val="145000"/>
              <a:buChar char="•"/>
            </a:pPr>
            <a:r>
              <a:t>structure confidence</a:t>
            </a:r>
          </a:p>
          <a:p>
            <a:pPr marL="1333500" lvl="2" indent="-444500" algn="l">
              <a:lnSpc>
                <a:spcPct val="150000"/>
              </a:lnSpc>
              <a:buSzPct val="145000"/>
              <a:buChar char="•"/>
            </a:pPr>
            <a:r>
              <a:t>predicted protein function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you think of a way we could test our structure for cofactor/substrate binding?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Conclusions: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What metrics do we have for scoring AF2 model confidence?</a:t>
            </a:r>
          </a:p>
          <a:p>
            <a:pPr marL="1333500" lvl="2" indent="-444500" algn="l">
              <a:lnSpc>
                <a:spcPct val="150000"/>
              </a:lnSpc>
              <a:buSzPct val="145000"/>
              <a:buChar char="•"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pLDDT (3D structure depedent, R chain placement)</a:t>
            </a:r>
          </a:p>
          <a:p>
            <a:pPr marL="1333500" lvl="2" indent="-444500" algn="l">
              <a:lnSpc>
                <a:spcPct val="150000"/>
              </a:lnSpc>
              <a:buSzPct val="145000"/>
              <a:buChar char="•"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pAE (3D structure indepedent, inter-domain placement)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What situtations is AF2 evaluated for?</a:t>
            </a:r>
          </a:p>
          <a:p>
            <a:pPr marL="1333500" lvl="2" indent="-444500" algn="l">
              <a:lnSpc>
                <a:spcPct val="150000"/>
              </a:lnSpc>
              <a:buSzPct val="145000"/>
              <a:buChar char="•"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Single monomeric, naturally occuring protein chains</a:t>
            </a:r>
          </a:p>
          <a:p>
            <a:pPr marL="889000" lvl="1" indent="-444500" algn="l">
              <a:lnSpc>
                <a:spcPct val="150000"/>
              </a:lnSpc>
              <a:buSzPct val="145000"/>
              <a:buChar char="•"/>
            </a:pPr>
            <a:r>
              <a:t>What is the largest limitation in AF2?</a:t>
            </a:r>
          </a:p>
          <a:p>
            <a:pPr marL="1333500" lvl="2" indent="-444500" algn="l">
              <a:lnSpc>
                <a:spcPct val="150000"/>
              </a:lnSpc>
              <a:buSzPct val="145000"/>
              <a:buChar char="•"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Homologous sequence coverage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3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3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2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32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32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32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32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32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5" grpId="0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Review So Fa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Review So Far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pic>
        <p:nvPicPr>
          <p:cNvPr id="155" name="Screen Shot 2022-03-23 at 13.41.44.png" descr="Screen Shot 2022-03-23 at 13.41.44.png"/>
          <p:cNvPicPr>
            <a:picLocks noChangeAspect="1"/>
          </p:cNvPicPr>
          <p:nvPr/>
        </p:nvPicPr>
        <p:blipFill>
          <a:blip r:embed="rId2"/>
          <a:srcRect t="47053" b="1396"/>
          <a:stretch>
            <a:fillRect/>
          </a:stretch>
        </p:blipFill>
        <p:spPr>
          <a:xfrm>
            <a:off x="-314633" y="6678702"/>
            <a:ext cx="20120537" cy="6663209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We used AF2 to predict protein 3D structure…"/>
          <p:cNvSpPr txBox="1"/>
          <p:nvPr/>
        </p:nvSpPr>
        <p:spPr>
          <a:xfrm>
            <a:off x="220844" y="1598156"/>
            <a:ext cx="12628951" cy="3574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rPr dirty="0"/>
              <a:t>We used AF2 to predict protein 3D structure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rPr dirty="0"/>
              <a:t>Each assigned a protein from the recently assembled MPOX-22’ outbreak strain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rPr dirty="0"/>
              <a:t>Today we are going to analyze our predicted structures and even infer the expected function</a:t>
            </a:r>
          </a:p>
        </p:txBody>
      </p:sp>
      <p:grpSp>
        <p:nvGrpSpPr>
          <p:cNvPr id="159" name="Group"/>
          <p:cNvGrpSpPr/>
          <p:nvPr/>
        </p:nvGrpSpPr>
        <p:grpSpPr>
          <a:xfrm>
            <a:off x="344823" y="1457649"/>
            <a:ext cx="17126199" cy="12122960"/>
            <a:chOff x="-7160199" y="-750855"/>
            <a:chExt cx="17126198" cy="12122958"/>
          </a:xfrm>
        </p:grpSpPr>
        <p:pic>
          <p:nvPicPr>
            <p:cNvPr id="157" name="Screen Shot 2022-03-23 at 13.41.44.png" descr="Screen Shot 2022-03-23 at 13.41.44.png"/>
            <p:cNvPicPr>
              <a:picLocks noChangeAspect="1"/>
            </p:cNvPicPr>
            <p:nvPr/>
          </p:nvPicPr>
          <p:blipFill>
            <a:blip r:embed="rId2"/>
            <a:srcRect l="25160" t="5916" r="50548" b="54045"/>
            <a:stretch>
              <a:fillRect/>
            </a:stretch>
          </p:blipFill>
          <p:spPr>
            <a:xfrm>
              <a:off x="5754036" y="-750856"/>
              <a:ext cx="4211964" cy="44599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8" name="Jumper, et. al. 2021 Nature."/>
            <p:cNvSpPr txBox="1"/>
            <p:nvPr/>
          </p:nvSpPr>
          <p:spPr>
            <a:xfrm>
              <a:off x="-7160200" y="10857118"/>
              <a:ext cx="4067811" cy="514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2500" b="0"/>
              </a:pPr>
              <a:r>
                <a:rPr dirty="0"/>
                <a:t>Jumper, </a:t>
              </a:r>
              <a:r>
                <a:rPr i="1" dirty="0"/>
                <a:t>et. al.</a:t>
              </a:r>
              <a:r>
                <a:rPr dirty="0"/>
                <a:t> 2021 Nature.</a:t>
              </a:r>
            </a:p>
          </p:txBody>
        </p:sp>
      </p:grpSp>
      <p:sp>
        <p:nvSpPr>
          <p:cNvPr id="160" name="Square"/>
          <p:cNvSpPr/>
          <p:nvPr/>
        </p:nvSpPr>
        <p:spPr>
          <a:xfrm>
            <a:off x="-265546" y="6650789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16250978" y="1279431"/>
            <a:ext cx="978502" cy="24105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3"/>
          <a:srcRect r="51285"/>
          <a:stretch>
            <a:fillRect/>
          </a:stretch>
        </p:blipFill>
        <p:spPr>
          <a:xfrm>
            <a:off x="18522570" y="1598156"/>
            <a:ext cx="5876211" cy="460386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A5E9B4-F3B2-5DA9-1AC5-47CD23F6ED13}"/>
              </a:ext>
            </a:extLst>
          </p:cNvPr>
          <p:cNvSpPr txBox="1"/>
          <p:nvPr/>
        </p:nvSpPr>
        <p:spPr>
          <a:xfrm>
            <a:off x="15130129" y="6090534"/>
            <a:ext cx="12355032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b="0" dirty="0"/>
              <a:t>https://</a:t>
            </a:r>
            <a:r>
              <a:rPr lang="en-US" sz="2400" b="0" dirty="0" err="1"/>
              <a:t>en.wikipedia.org</a:t>
            </a:r>
            <a:r>
              <a:rPr lang="en-US" sz="2400" b="0" dirty="0"/>
              <a:t>/wiki/</a:t>
            </a:r>
            <a:r>
              <a:rPr lang="en-US" sz="2400" b="0" dirty="0" err="1"/>
              <a:t>Mpox</a:t>
            </a:r>
            <a:endParaRPr lang="en-US" sz="2400" b="0" dirty="0"/>
          </a:p>
        </p:txBody>
      </p:sp>
      <p:sp>
        <p:nvSpPr>
          <p:cNvPr id="4" name="Jumper, et. al. 2021 Nature.">
            <a:extLst>
              <a:ext uri="{FF2B5EF4-FFF2-40B4-BE49-F238E27FC236}">
                <a16:creationId xmlns:a16="http://schemas.microsoft.com/office/drawing/2014/main" id="{AECA225F-972B-499D-5A7F-C3899F4960B8}"/>
              </a:ext>
            </a:extLst>
          </p:cNvPr>
          <p:cNvSpPr txBox="1"/>
          <p:nvPr/>
        </p:nvSpPr>
        <p:spPr>
          <a:xfrm>
            <a:off x="13403212" y="5575548"/>
            <a:ext cx="4067811" cy="5149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numCol="1" anchor="ctr">
            <a:spAutoFit/>
          </a:bodyPr>
          <a:lstStyle/>
          <a:p>
            <a:pPr>
              <a:defRPr sz="2500" b="0"/>
            </a:pPr>
            <a:r>
              <a:rPr dirty="0"/>
              <a:t>Jumper, </a:t>
            </a:r>
            <a:r>
              <a:rPr i="1" dirty="0"/>
              <a:t>et. al.</a:t>
            </a:r>
            <a:r>
              <a:rPr dirty="0"/>
              <a:t> 2021 Nature.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 advAuto="0"/>
      <p:bldP spid="156" grpId="0" build="p" bldLvl="5" animBg="1" advAuto="0"/>
      <p:bldP spid="159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Extracting Our Output For 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Extracting Our Output For Analysis</a:t>
            </a:r>
          </a:p>
        </p:txBody>
      </p:sp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1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3399" y="5361108"/>
            <a:ext cx="9017001" cy="6197601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Photos: GitHub HPCTraining"/>
          <p:cNvSpPr txBox="1"/>
          <p:nvPr/>
        </p:nvSpPr>
        <p:spPr>
          <a:xfrm>
            <a:off x="11464261" y="11467666"/>
            <a:ext cx="4201161" cy="514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b="0"/>
            </a:lvl1pPr>
          </a:lstStyle>
          <a:p>
            <a:r>
              <a:t>Photos: GitHub HPCTraining</a:t>
            </a:r>
          </a:p>
        </p:txBody>
      </p:sp>
      <p:sp>
        <p:nvSpPr>
          <p:cNvPr id="168" name="Oval"/>
          <p:cNvSpPr/>
          <p:nvPr/>
        </p:nvSpPr>
        <p:spPr>
          <a:xfrm>
            <a:off x="16262683" y="9850780"/>
            <a:ext cx="5531481" cy="2116107"/>
          </a:xfrm>
          <a:prstGeom prst="ellips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9" name="Our data is stored here, we need to offload it so that we can analyze it…"/>
          <p:cNvSpPr txBox="1"/>
          <p:nvPr/>
        </p:nvSpPr>
        <p:spPr>
          <a:xfrm>
            <a:off x="350009" y="1937441"/>
            <a:ext cx="14118972" cy="260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buSzPct val="145000"/>
              <a:buChar char="•"/>
            </a:pPr>
            <a:r>
              <a:t>Our data is stored here, we need to offload it so that we can analyze it</a:t>
            </a:r>
          </a:p>
          <a:p>
            <a:pPr marL="889000" lvl="1" indent="-444500" algn="l">
              <a:buSzPct val="145000"/>
              <a:buChar char="•"/>
            </a:pPr>
            <a:r>
              <a:t>You will download the files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ranked_0.pdb, ranked_debug.json</a:t>
            </a:r>
          </a:p>
          <a:p>
            <a:pPr marL="889000" lvl="1" indent="-444500" algn="l">
              <a:buSzPct val="145000"/>
              <a:buChar char="•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and any file ending in the .pkl extension</a:t>
            </a:r>
          </a:p>
          <a:p>
            <a:pPr marL="889000" lvl="1" indent="-444500" algn="l">
              <a:buSzPct val="145000"/>
              <a:buChar char="•"/>
            </a:pPr>
            <a:r>
              <a:t>You will upload the entire output folder to the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class drive folder</a:t>
            </a:r>
          </a:p>
          <a:p>
            <a:pPr marL="889000" lvl="1" indent="-444500" algn="l">
              <a:buSzPct val="145000"/>
              <a:buChar char="•"/>
            </a:pPr>
            <a:r>
              <a:t>You also must install ChimeraX for us to view the structures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Output of AlphaFold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Output of AlphaFold2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173" name="https://github.com/deepmind/alphafold#alphafold-output"/>
          <p:cNvSpPr txBox="1"/>
          <p:nvPr/>
        </p:nvSpPr>
        <p:spPr>
          <a:xfrm>
            <a:off x="6576402" y="6544806"/>
            <a:ext cx="11231196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https://github.com/deepmind/alphafold#alphafold-output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How Can We Evaluate Our Confidence In The Model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Can We Evaluate Our Confidence In The Model?</a:t>
            </a:r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grpSp>
        <p:nvGrpSpPr>
          <p:cNvPr id="183" name="Group"/>
          <p:cNvGrpSpPr/>
          <p:nvPr/>
        </p:nvGrpSpPr>
        <p:grpSpPr>
          <a:xfrm>
            <a:off x="164742" y="2142678"/>
            <a:ext cx="6769927" cy="11162107"/>
            <a:chOff x="0" y="0"/>
            <a:chExt cx="6769925" cy="11162105"/>
          </a:xfrm>
        </p:grpSpPr>
        <p:sp>
          <p:nvSpPr>
            <p:cNvPr id="177" name="Rectangle"/>
            <p:cNvSpPr/>
            <p:nvPr/>
          </p:nvSpPr>
          <p:spPr>
            <a:xfrm>
              <a:off x="751619" y="274660"/>
              <a:ext cx="5266687" cy="785965"/>
            </a:xfrm>
            <a:prstGeom prst="rect">
              <a:avLst/>
            </a:prstGeom>
            <a:solidFill>
              <a:srgbClr val="D6F4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8" name="Rounded Rectangle"/>
            <p:cNvSpPr/>
            <p:nvPr/>
          </p:nvSpPr>
          <p:spPr>
            <a:xfrm>
              <a:off x="0" y="0"/>
              <a:ext cx="6769926" cy="11162106"/>
            </a:xfrm>
            <a:prstGeom prst="roundRect">
              <a:avLst>
                <a:gd name="adj" fmla="val 15000"/>
              </a:avLst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equence Homology"/>
            <p:cNvSpPr txBox="1"/>
            <p:nvPr/>
          </p:nvSpPr>
          <p:spPr>
            <a:xfrm>
              <a:off x="1130214" y="354449"/>
              <a:ext cx="4174059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Sequence Homology</a:t>
              </a:r>
            </a:p>
          </p:txBody>
        </p:sp>
        <p:pic>
          <p:nvPicPr>
            <p:cNvPr id="180" name="Image" descr="Image"/>
            <p:cNvPicPr>
              <a:picLocks noChangeAspect="1"/>
            </p:cNvPicPr>
            <p:nvPr/>
          </p:nvPicPr>
          <p:blipFill>
            <a:blip r:embed="rId2"/>
            <a:srcRect l="6581" t="19638" r="4034" b="22717"/>
            <a:stretch>
              <a:fillRect/>
            </a:stretch>
          </p:blipFill>
          <p:spPr>
            <a:xfrm>
              <a:off x="55181" y="2177009"/>
              <a:ext cx="6659525" cy="284130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1" name="Petti S, et. al. Bioinformatics. 2023;39(1)"/>
            <p:cNvSpPr txBox="1"/>
            <p:nvPr/>
          </p:nvSpPr>
          <p:spPr>
            <a:xfrm>
              <a:off x="304815" y="5453427"/>
              <a:ext cx="5824856" cy="514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 defTabSz="457200">
                <a:defRPr sz="2500" b="0"/>
              </a:pPr>
              <a:r>
                <a:t>Petti S, </a:t>
              </a:r>
              <a:r>
                <a:rPr i="1"/>
                <a:t>et. al.</a:t>
              </a:r>
              <a:r>
                <a:t> </a:t>
              </a:r>
              <a:r>
                <a:rPr i="1"/>
                <a:t>Bioinformatics</a:t>
              </a:r>
              <a:r>
                <a:t>. 2023;39(1)</a:t>
              </a:r>
            </a:p>
          </p:txBody>
        </p:sp>
        <p:sp>
          <p:nvSpPr>
            <p:cNvPr id="182" name="THE limiting factor…"/>
            <p:cNvSpPr txBox="1"/>
            <p:nvPr/>
          </p:nvSpPr>
          <p:spPr>
            <a:xfrm>
              <a:off x="199802" y="6102631"/>
              <a:ext cx="6370321" cy="34211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marL="444500" indent="-444500" algn="l">
                <a:buSzPct val="145000"/>
                <a:buChar char="•"/>
                <a:defRPr sz="3000"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rPr>
                  <a:solidFill>
                    <a:srgbClr val="000000"/>
                  </a:solidFill>
                </a:rPr>
                <a:t>THE</a:t>
              </a:r>
              <a:r>
                <a:t> limiting factor</a:t>
              </a:r>
            </a:p>
            <a:p>
              <a:pPr marL="889000" lvl="1" indent="-444500" algn="l">
                <a:buSzPct val="145000"/>
                <a:buChar char="•"/>
                <a:defRPr sz="3000"/>
              </a:pPr>
              <a:r>
                <a:t>sequence coverage depth</a:t>
              </a:r>
            </a:p>
            <a:p>
              <a:pPr marL="889000" lvl="1" indent="-444500" algn="l">
                <a:buSzPct val="145000"/>
                <a:buChar char="•"/>
                <a:defRPr sz="3000"/>
              </a:pPr>
              <a:r>
                <a:t>&gt;30 sequences/residue</a:t>
              </a:r>
            </a:p>
            <a:p>
              <a:pPr marL="444500" indent="-444500" algn="l">
                <a:buSzPct val="145000"/>
                <a:buChar char="•"/>
                <a:defRPr sz="3000"/>
              </a:pPr>
              <a:r>
                <a:t>Typically areas of low coverage:</a:t>
              </a:r>
            </a:p>
            <a:p>
              <a:pPr marL="889000" lvl="1" indent="-444500" algn="l">
                <a:buSzPct val="145000"/>
                <a:buChar char="•"/>
                <a:defRPr sz="3000"/>
              </a:pPr>
              <a:r>
                <a:t>random disordered coils</a:t>
              </a:r>
            </a:p>
            <a:p>
              <a:pPr marL="889000" lvl="1" indent="-444500" algn="l">
                <a:buSzPct val="145000"/>
                <a:buChar char="•"/>
                <a:defRPr sz="3000"/>
              </a:pPr>
              <a:r>
                <a:t>low pLDDT</a:t>
              </a:r>
            </a:p>
            <a:p>
              <a:pPr marL="889000" lvl="1" indent="-444500" algn="l">
                <a:buSzPct val="145000"/>
                <a:buChar char="•"/>
                <a:defRPr sz="3000"/>
              </a:pPr>
              <a:r>
                <a:t>High pAE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equence Coverage Plo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Sequence Coverage Plot</a:t>
            </a:r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pic>
        <p:nvPicPr>
          <p:cNvPr id="187" name="Screenshot 2023-03-13 at 14.21.45.png" descr="Screenshot 2023-03-13 at 14.21.4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5260" y="3108082"/>
            <a:ext cx="12913480" cy="8308424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Sequence coverage plot from FLS2-BAK1-flg22 Receptor Complex - From AlphaFold 2.1.3"/>
          <p:cNvSpPr txBox="1"/>
          <p:nvPr/>
        </p:nvSpPr>
        <p:spPr>
          <a:xfrm>
            <a:off x="130570" y="1599457"/>
            <a:ext cx="17532833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Sequence coverage plot from FLS2-BAK1-flg22 Receptor Complex - From AlphaFold 2.1.3</a:t>
            </a:r>
          </a:p>
        </p:txBody>
      </p:sp>
      <p:sp>
        <p:nvSpPr>
          <p:cNvPr id="189" name="Line"/>
          <p:cNvSpPr/>
          <p:nvPr/>
        </p:nvSpPr>
        <p:spPr>
          <a:xfrm flipV="1">
            <a:off x="7766339" y="9438292"/>
            <a:ext cx="2269722" cy="1957350"/>
          </a:xfrm>
          <a:prstGeom prst="line">
            <a:avLst/>
          </a:prstGeom>
          <a:ln w="762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0" name="Black line shows coverage depth…"/>
          <p:cNvSpPr txBox="1"/>
          <p:nvPr/>
        </p:nvSpPr>
        <p:spPr>
          <a:xfrm>
            <a:off x="563145" y="11471004"/>
            <a:ext cx="10984104" cy="1121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Black line shows coverage depth</a:t>
            </a:r>
          </a:p>
          <a:p>
            <a:r>
              <a:t>(i.e. how many homologous sequences at given residue)</a:t>
            </a:r>
          </a:p>
        </p:txBody>
      </p:sp>
      <p:sp>
        <p:nvSpPr>
          <p:cNvPr id="191" name="Line"/>
          <p:cNvSpPr/>
          <p:nvPr/>
        </p:nvSpPr>
        <p:spPr>
          <a:xfrm flipH="1" flipV="1">
            <a:off x="14301818" y="7487338"/>
            <a:ext cx="2898146" cy="4092751"/>
          </a:xfrm>
          <a:prstGeom prst="line">
            <a:avLst/>
          </a:prstGeom>
          <a:ln w="762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2" name="Each line here represents a single sequence (protein)"/>
          <p:cNvSpPr txBox="1"/>
          <p:nvPr/>
        </p:nvSpPr>
        <p:spPr>
          <a:xfrm>
            <a:off x="13432642" y="11845654"/>
            <a:ext cx="10405390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Each line here represents a single sequence (protein)</a:t>
            </a:r>
          </a:p>
        </p:txBody>
      </p:sp>
      <p:sp>
        <p:nvSpPr>
          <p:cNvPr id="193" name="Line"/>
          <p:cNvSpPr/>
          <p:nvPr/>
        </p:nvSpPr>
        <p:spPr>
          <a:xfrm flipH="1">
            <a:off x="17257148" y="4081586"/>
            <a:ext cx="1311546" cy="578646"/>
          </a:xfrm>
          <a:prstGeom prst="line">
            <a:avLst/>
          </a:prstGeom>
          <a:ln w="762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4" name="Color indicates how similar the protein is to our sequence"/>
          <p:cNvSpPr txBox="1"/>
          <p:nvPr/>
        </p:nvSpPr>
        <p:spPr>
          <a:xfrm>
            <a:off x="18039663" y="3277230"/>
            <a:ext cx="6457374" cy="1121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r>
              <a:t>Color indicates how similar the protein is to our sequence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"/>
          <p:cNvSpPr/>
          <p:nvPr/>
        </p:nvSpPr>
        <p:spPr>
          <a:xfrm>
            <a:off x="916362" y="2417339"/>
            <a:ext cx="5266687" cy="785965"/>
          </a:xfrm>
          <a:prstGeom prst="rect">
            <a:avLst/>
          </a:prstGeom>
          <a:solidFill>
            <a:srgbClr val="D6F4FF"/>
          </a:solidFill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7" name="Rounded Rectangle"/>
          <p:cNvSpPr/>
          <p:nvPr/>
        </p:nvSpPr>
        <p:spPr>
          <a:xfrm>
            <a:off x="164742" y="2142678"/>
            <a:ext cx="6769927" cy="11162107"/>
          </a:xfrm>
          <a:prstGeom prst="roundRect">
            <a:avLst>
              <a:gd name="adj" fmla="val 15000"/>
            </a:avLst>
          </a:prstGeom>
          <a:ln w="508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8" name="How Can We Evaluate Our Confidence In The Model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Can We Evaluate Our Confidence In The Model?</a:t>
            </a:r>
          </a:p>
        </p:txBody>
      </p:sp>
      <p:sp>
        <p:nvSpPr>
          <p:cNvPr id="1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200" name="Sequence Homology"/>
          <p:cNvSpPr txBox="1"/>
          <p:nvPr/>
        </p:nvSpPr>
        <p:spPr>
          <a:xfrm>
            <a:off x="1294957" y="2497128"/>
            <a:ext cx="4174059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Sequence Homology</a:t>
            </a:r>
          </a:p>
        </p:txBody>
      </p:sp>
      <p:pic>
        <p:nvPicPr>
          <p:cNvPr id="201" name="Image" descr="Image"/>
          <p:cNvPicPr>
            <a:picLocks noChangeAspect="1"/>
          </p:cNvPicPr>
          <p:nvPr/>
        </p:nvPicPr>
        <p:blipFill>
          <a:blip r:embed="rId2"/>
          <a:srcRect l="6581" t="19638" r="4034" b="22717"/>
          <a:stretch>
            <a:fillRect/>
          </a:stretch>
        </p:blipFill>
        <p:spPr>
          <a:xfrm>
            <a:off x="219924" y="4319687"/>
            <a:ext cx="6659525" cy="2841309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Petti S, et. al. Bioinformatics. 2023;39(1)"/>
          <p:cNvSpPr txBox="1"/>
          <p:nvPr/>
        </p:nvSpPr>
        <p:spPr>
          <a:xfrm>
            <a:off x="469558" y="7596105"/>
            <a:ext cx="5824856" cy="51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457200">
              <a:defRPr sz="2500" b="0"/>
            </a:pPr>
            <a:r>
              <a:t>Petti S, </a:t>
            </a:r>
            <a:r>
              <a:rPr i="1"/>
              <a:t>et. al.</a:t>
            </a:r>
            <a:r>
              <a:t> </a:t>
            </a:r>
            <a:r>
              <a:rPr i="1"/>
              <a:t>Bioinformatics</a:t>
            </a:r>
            <a:r>
              <a:t>. 2023;39(1)</a:t>
            </a:r>
          </a:p>
        </p:txBody>
      </p:sp>
      <p:sp>
        <p:nvSpPr>
          <p:cNvPr id="203" name="THE limiting factor…"/>
          <p:cNvSpPr txBox="1"/>
          <p:nvPr/>
        </p:nvSpPr>
        <p:spPr>
          <a:xfrm>
            <a:off x="364545" y="8245309"/>
            <a:ext cx="6370321" cy="342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buSzPct val="145000"/>
              <a:buChar char="•"/>
              <a:defRPr sz="3000">
                <a:solidFill>
                  <a:schemeClr val="accent5">
                    <a:lumOff val="-29866"/>
                  </a:schemeClr>
                </a:solidFill>
              </a:defRPr>
            </a:pPr>
            <a:r>
              <a:rPr>
                <a:solidFill>
                  <a:srgbClr val="000000"/>
                </a:solidFill>
              </a:rPr>
              <a:t>THE</a:t>
            </a:r>
            <a:r>
              <a:t> limiting factor</a:t>
            </a:r>
          </a:p>
          <a:p>
            <a:pPr marL="889000" lvl="1" indent="-444500" algn="l">
              <a:buSzPct val="145000"/>
              <a:buChar char="•"/>
              <a:defRPr sz="3000"/>
            </a:pPr>
            <a:r>
              <a:t>sequence coverage depth</a:t>
            </a:r>
          </a:p>
          <a:p>
            <a:pPr marL="889000" lvl="1" indent="-444500" algn="l">
              <a:buSzPct val="145000"/>
              <a:buChar char="•"/>
              <a:defRPr sz="3000"/>
            </a:pPr>
            <a:r>
              <a:t>&gt;30 sequences/residue</a:t>
            </a:r>
          </a:p>
          <a:p>
            <a:pPr marL="444500" indent="-444500" algn="l">
              <a:buSzPct val="145000"/>
              <a:buChar char="•"/>
              <a:defRPr sz="3000"/>
            </a:pPr>
            <a:r>
              <a:t>Typically areas of low coverage:</a:t>
            </a:r>
          </a:p>
          <a:p>
            <a:pPr marL="889000" lvl="1" indent="-444500" algn="l">
              <a:buSzPct val="145000"/>
              <a:buChar char="•"/>
              <a:defRPr sz="3000"/>
            </a:pPr>
            <a:r>
              <a:t>random disordered coils</a:t>
            </a:r>
          </a:p>
          <a:p>
            <a:pPr marL="889000" lvl="1" indent="-444500" algn="l">
              <a:buSzPct val="145000"/>
              <a:buChar char="•"/>
              <a:defRPr sz="3000"/>
            </a:pPr>
            <a:r>
              <a:t>low pLDDT</a:t>
            </a:r>
          </a:p>
          <a:p>
            <a:pPr marL="889000" lvl="1" indent="-444500" algn="l">
              <a:buSzPct val="145000"/>
              <a:buChar char="•"/>
              <a:defRPr sz="3000"/>
            </a:pPr>
            <a:r>
              <a:t>High pAE</a:t>
            </a:r>
          </a:p>
        </p:txBody>
      </p:sp>
      <p:grpSp>
        <p:nvGrpSpPr>
          <p:cNvPr id="212" name="Group"/>
          <p:cNvGrpSpPr/>
          <p:nvPr/>
        </p:nvGrpSpPr>
        <p:grpSpPr>
          <a:xfrm>
            <a:off x="7132197" y="2142678"/>
            <a:ext cx="8444767" cy="11162107"/>
            <a:chOff x="0" y="0"/>
            <a:chExt cx="8444765" cy="11162105"/>
          </a:xfrm>
        </p:grpSpPr>
        <p:sp>
          <p:nvSpPr>
            <p:cNvPr id="204" name="Rectangle"/>
            <p:cNvSpPr/>
            <p:nvPr/>
          </p:nvSpPr>
          <p:spPr>
            <a:xfrm>
              <a:off x="2426458" y="274660"/>
              <a:ext cx="5266687" cy="785965"/>
            </a:xfrm>
            <a:prstGeom prst="rect">
              <a:avLst/>
            </a:prstGeom>
            <a:solidFill>
              <a:srgbClr val="D6F4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05" name="Image" descr="Image"/>
            <p:cNvPicPr>
              <a:picLocks noChangeAspect="1"/>
            </p:cNvPicPr>
            <p:nvPr/>
          </p:nvPicPr>
          <p:blipFill>
            <a:blip r:embed="rId3"/>
            <a:srcRect l="1857" r="1857"/>
            <a:stretch>
              <a:fillRect/>
            </a:stretch>
          </p:blipFill>
          <p:spPr>
            <a:xfrm>
              <a:off x="1776167" y="1927176"/>
              <a:ext cx="6567269" cy="33410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6" name="Rounded Rectangle"/>
            <p:cNvSpPr/>
            <p:nvPr/>
          </p:nvSpPr>
          <p:spPr>
            <a:xfrm>
              <a:off x="1674839" y="0"/>
              <a:ext cx="6769927" cy="11162106"/>
            </a:xfrm>
            <a:prstGeom prst="roundRect">
              <a:avLst>
                <a:gd name="adj" fmla="val 15000"/>
              </a:avLst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7" name="Side-Chain C⍺ Confidence"/>
            <p:cNvSpPr txBox="1"/>
            <p:nvPr/>
          </p:nvSpPr>
          <p:spPr>
            <a:xfrm>
              <a:off x="2413759" y="350620"/>
              <a:ext cx="5292086" cy="6340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Side-Chain C⍺ Confidence</a:t>
              </a:r>
            </a:p>
          </p:txBody>
        </p:sp>
        <p:sp>
          <p:nvSpPr>
            <p:cNvPr id="208" name="Mariani V, et. al., Bioinformatics. 2013;29(21)"/>
            <p:cNvSpPr txBox="1"/>
            <p:nvPr/>
          </p:nvSpPr>
          <p:spPr>
            <a:xfrm>
              <a:off x="1844320" y="5453427"/>
              <a:ext cx="6430964" cy="514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 defTabSz="457200">
                <a:defRPr sz="2500" b="0"/>
              </a:pPr>
              <a:r>
                <a:t>Mariani V, </a:t>
              </a:r>
              <a:r>
                <a:rPr i="1"/>
                <a:t>et. al.,</a:t>
              </a:r>
              <a:r>
                <a:t> </a:t>
              </a:r>
              <a:r>
                <a:rPr i="1"/>
                <a:t>Bioinformatics</a:t>
              </a:r>
              <a:r>
                <a:t>. 2013;29(21)</a:t>
              </a:r>
            </a:p>
          </p:txBody>
        </p:sp>
        <p:sp>
          <p:nvSpPr>
            <p:cNvPr id="209" name="Local Distance Difference Test…"/>
            <p:cNvSpPr txBox="1"/>
            <p:nvPr/>
          </p:nvSpPr>
          <p:spPr>
            <a:xfrm>
              <a:off x="2002070" y="6102631"/>
              <a:ext cx="6145785" cy="38910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marL="444500" indent="-444500" algn="l">
                <a:buSzPct val="145000"/>
                <a:buChar char="•"/>
                <a:defRPr sz="3000" u="sng"/>
              </a:pPr>
              <a:r>
                <a:t>L</a:t>
              </a:r>
              <a:r>
                <a:rPr u="none"/>
                <a:t>ocal </a:t>
              </a:r>
              <a:r>
                <a:t>D</a:t>
              </a:r>
              <a:r>
                <a:rPr u="none"/>
                <a:t>istance </a:t>
              </a:r>
              <a:r>
                <a:t>D</a:t>
              </a:r>
              <a:r>
                <a:rPr u="none"/>
                <a:t>ifference </a:t>
              </a:r>
              <a:r>
                <a:t>T</a:t>
              </a:r>
              <a:r>
                <a:rPr u="none"/>
                <a:t>est</a:t>
              </a:r>
            </a:p>
            <a:p>
              <a:pPr marL="889000" lvl="1" indent="-444500" algn="l">
                <a:buSzPct val="145000"/>
                <a:buChar char="•"/>
                <a:defRPr sz="3000" u="sng"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rPr u="none"/>
                <a:t>3D-structure depedent</a:t>
              </a:r>
            </a:p>
            <a:p>
              <a:pPr marL="889000" lvl="1" indent="-444500" algn="l">
                <a:buSzPct val="145000"/>
                <a:buChar char="•"/>
                <a:defRPr sz="3000" u="sng"/>
              </a:pPr>
              <a:r>
                <a:rPr u="none"/>
                <a:t>(LDDT)</a:t>
              </a:r>
            </a:p>
            <a:p>
              <a:pPr marL="444500" indent="-444500" algn="l">
                <a:buSzPct val="145000"/>
                <a:buChar char="•"/>
                <a:defRPr sz="3000" u="sng"/>
              </a:pPr>
              <a:r>
                <a:rPr u="none"/>
                <a:t>R-group “feasibility”</a:t>
              </a:r>
            </a:p>
            <a:p>
              <a:pPr marL="889000" lvl="1" indent="-444500" algn="l">
                <a:buSzPct val="145000"/>
                <a:buChar char="•"/>
                <a:defRPr sz="3000" u="sng"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rPr u="none"/>
                <a:t>Very High (pLDDT &gt; 90)</a:t>
              </a:r>
            </a:p>
            <a:p>
              <a:pPr marL="889000" lvl="1" indent="-444500" algn="l">
                <a:buSzPct val="145000"/>
                <a:buChar char="•"/>
                <a:defRPr sz="3000" u="sng"/>
              </a:pPr>
              <a:r>
                <a:rPr u="none"/>
                <a:t>Confident (90 &gt; pLDDT &lt; 70)</a:t>
              </a:r>
            </a:p>
            <a:p>
              <a:pPr marL="889000" lvl="1" indent="-444500" algn="l">
                <a:buSzPct val="145000"/>
                <a:buChar char="•"/>
                <a:defRPr sz="3000" u="sng"/>
              </a:pPr>
              <a:r>
                <a:rPr u="none"/>
                <a:t>Low (70 &gt; pLDDT &gt; 50)</a:t>
              </a:r>
            </a:p>
            <a:p>
              <a:pPr marL="889000" lvl="1" indent="-444500" algn="l">
                <a:buSzPct val="145000"/>
                <a:buChar char="•"/>
                <a:defRPr sz="3000" u="sng"/>
              </a:pPr>
              <a:r>
                <a:rPr u="none"/>
                <a:t>Very Low (pLDDT &lt; 50) </a:t>
              </a:r>
            </a:p>
          </p:txBody>
        </p:sp>
        <p:sp>
          <p:nvSpPr>
            <p:cNvPr id="210" name="*suitable for experimental design"/>
            <p:cNvSpPr txBox="1"/>
            <p:nvPr/>
          </p:nvSpPr>
          <p:spPr>
            <a:xfrm>
              <a:off x="1986909" y="10115122"/>
              <a:ext cx="6142991" cy="6017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algn="l">
                <a:defRPr sz="3000">
                  <a:solidFill>
                    <a:schemeClr val="accent5">
                      <a:lumOff val="-29866"/>
                    </a:schemeClr>
                  </a:solidFill>
                </a:defRPr>
              </a:lvl1pPr>
            </a:lstStyle>
            <a:p>
              <a:r>
                <a:t>*suitable for experimental design</a:t>
              </a:r>
            </a:p>
          </p:txBody>
        </p:sp>
        <p:sp>
          <p:nvSpPr>
            <p:cNvPr id="211" name="Arrow"/>
            <p:cNvSpPr/>
            <p:nvPr/>
          </p:nvSpPr>
          <p:spPr>
            <a:xfrm>
              <a:off x="0" y="4946053"/>
              <a:ext cx="1477311" cy="1270001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redicted Local Distance Differance Plo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Predicted Local Distance Differance Plot</a:t>
            </a:r>
          </a:p>
        </p:txBody>
      </p:sp>
      <p:sp>
        <p:nvSpPr>
          <p:cNvPr id="2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216" name="Screenshot 2023-03-13 at 14.24.28.png" descr="Screenshot 2023-03-13 at 14.24.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7456" y="2841854"/>
            <a:ext cx="13629088" cy="8032292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pLDDT plot for 25 models of FLS2-BAK1-flg22 Receptor Complex - From AlphaFold 2.1.3"/>
          <p:cNvSpPr txBox="1"/>
          <p:nvPr/>
        </p:nvSpPr>
        <p:spPr>
          <a:xfrm>
            <a:off x="130570" y="1599457"/>
            <a:ext cx="17268267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t>pLDDT plot for 25 models of FLS2-BAK1-flg22 Receptor Complex - From AlphaFold 2.1.3</a:t>
            </a:r>
          </a:p>
        </p:txBody>
      </p:sp>
      <p:sp>
        <p:nvSpPr>
          <p:cNvPr id="218" name="Line"/>
          <p:cNvSpPr/>
          <p:nvPr/>
        </p:nvSpPr>
        <p:spPr>
          <a:xfrm flipH="1" flipV="1">
            <a:off x="17184356" y="5890574"/>
            <a:ext cx="2790306" cy="1408426"/>
          </a:xfrm>
          <a:prstGeom prst="line">
            <a:avLst/>
          </a:prstGeom>
          <a:ln w="762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9" name="Each line represents a different predicted model for the structure…"/>
          <p:cNvSpPr txBox="1"/>
          <p:nvPr/>
        </p:nvSpPr>
        <p:spPr>
          <a:xfrm>
            <a:off x="17268997" y="7322078"/>
            <a:ext cx="7598968" cy="1616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r>
              <a:t>Each line represents a different predicted model for the structure</a:t>
            </a:r>
          </a:p>
          <a:p>
            <a:r>
              <a:t>(Your’s will only have 5)</a:t>
            </a:r>
          </a:p>
        </p:txBody>
      </p:sp>
      <p:sp>
        <p:nvSpPr>
          <p:cNvPr id="220" name="Line"/>
          <p:cNvSpPr/>
          <p:nvPr/>
        </p:nvSpPr>
        <p:spPr>
          <a:xfrm flipV="1">
            <a:off x="3968873" y="7860936"/>
            <a:ext cx="1607754" cy="2841117"/>
          </a:xfrm>
          <a:prstGeom prst="line">
            <a:avLst/>
          </a:prstGeom>
          <a:ln w="762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1" name="Remember we want this value to be as &gt;90 for experimental design"/>
          <p:cNvSpPr txBox="1"/>
          <p:nvPr/>
        </p:nvSpPr>
        <p:spPr>
          <a:xfrm>
            <a:off x="405539" y="10732487"/>
            <a:ext cx="6792776" cy="1121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r>
              <a:t>Remember we want this value to be as &gt;90 for experimental design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ctangle"/>
          <p:cNvSpPr/>
          <p:nvPr/>
        </p:nvSpPr>
        <p:spPr>
          <a:xfrm>
            <a:off x="916362" y="2417339"/>
            <a:ext cx="5266687" cy="785965"/>
          </a:xfrm>
          <a:prstGeom prst="rect">
            <a:avLst/>
          </a:prstGeom>
          <a:solidFill>
            <a:srgbClr val="D6F4FF"/>
          </a:solidFill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4" name="Rounded Rectangle"/>
          <p:cNvSpPr/>
          <p:nvPr/>
        </p:nvSpPr>
        <p:spPr>
          <a:xfrm>
            <a:off x="164742" y="2142678"/>
            <a:ext cx="6769927" cy="11162107"/>
          </a:xfrm>
          <a:prstGeom prst="roundRect">
            <a:avLst>
              <a:gd name="adj" fmla="val 15000"/>
            </a:avLst>
          </a:prstGeom>
          <a:ln w="508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5" name="Rectangle"/>
          <p:cNvSpPr/>
          <p:nvPr/>
        </p:nvSpPr>
        <p:spPr>
          <a:xfrm>
            <a:off x="9558656" y="2417339"/>
            <a:ext cx="5266687" cy="785965"/>
          </a:xfrm>
          <a:prstGeom prst="rect">
            <a:avLst/>
          </a:prstGeom>
          <a:solidFill>
            <a:srgbClr val="D6F4FF"/>
          </a:solidFill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26" name="Image" descr="Image"/>
          <p:cNvPicPr>
            <a:picLocks noChangeAspect="1"/>
          </p:cNvPicPr>
          <p:nvPr/>
        </p:nvPicPr>
        <p:blipFill>
          <a:blip r:embed="rId2"/>
          <a:srcRect l="1857" r="1857"/>
          <a:stretch>
            <a:fillRect/>
          </a:stretch>
        </p:blipFill>
        <p:spPr>
          <a:xfrm>
            <a:off x="8908365" y="4069855"/>
            <a:ext cx="6567269" cy="3341090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Rounded Rectangle"/>
          <p:cNvSpPr/>
          <p:nvPr/>
        </p:nvSpPr>
        <p:spPr>
          <a:xfrm>
            <a:off x="8807037" y="2142678"/>
            <a:ext cx="6769927" cy="11162107"/>
          </a:xfrm>
          <a:prstGeom prst="roundRect">
            <a:avLst>
              <a:gd name="adj" fmla="val 15000"/>
            </a:avLst>
          </a:prstGeom>
          <a:ln w="508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8" name="How Can We Evaluate Our Confidence In The Model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Can We Evaluate Our Confidence In The Model?</a:t>
            </a:r>
          </a:p>
        </p:txBody>
      </p:sp>
      <p:sp>
        <p:nvSpPr>
          <p:cNvPr id="2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30" name="Sequence Homology"/>
          <p:cNvSpPr txBox="1"/>
          <p:nvPr/>
        </p:nvSpPr>
        <p:spPr>
          <a:xfrm>
            <a:off x="1294957" y="2497128"/>
            <a:ext cx="4174059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Sequence Homology</a:t>
            </a:r>
          </a:p>
        </p:txBody>
      </p:sp>
      <p:sp>
        <p:nvSpPr>
          <p:cNvPr id="231" name="Side-Chain C⍺ Confidence"/>
          <p:cNvSpPr txBox="1"/>
          <p:nvPr/>
        </p:nvSpPr>
        <p:spPr>
          <a:xfrm>
            <a:off x="9545957" y="2493298"/>
            <a:ext cx="5292086" cy="634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Side-Chain C⍺ Confidence</a:t>
            </a:r>
          </a:p>
        </p:txBody>
      </p:sp>
      <p:sp>
        <p:nvSpPr>
          <p:cNvPr id="232" name="Mariani V, et. al., Bioinformatics. 2013;29(21)"/>
          <p:cNvSpPr txBox="1"/>
          <p:nvPr/>
        </p:nvSpPr>
        <p:spPr>
          <a:xfrm>
            <a:off x="8976518" y="7596105"/>
            <a:ext cx="6430964" cy="51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457200">
              <a:defRPr sz="2500" b="0"/>
            </a:pPr>
            <a:r>
              <a:t>Mariani V, </a:t>
            </a:r>
            <a:r>
              <a:rPr i="1"/>
              <a:t>et. al.,</a:t>
            </a:r>
            <a:r>
              <a:t> </a:t>
            </a:r>
            <a:r>
              <a:rPr i="1"/>
              <a:t>Bioinformatics</a:t>
            </a:r>
            <a:r>
              <a:t>. 2013;29(21)</a:t>
            </a:r>
          </a:p>
        </p:txBody>
      </p:sp>
      <p:sp>
        <p:nvSpPr>
          <p:cNvPr id="233" name="Local Distance Difference Test…"/>
          <p:cNvSpPr txBox="1"/>
          <p:nvPr/>
        </p:nvSpPr>
        <p:spPr>
          <a:xfrm>
            <a:off x="9134268" y="8245309"/>
            <a:ext cx="6145785" cy="3891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buSzPct val="145000"/>
              <a:buChar char="•"/>
              <a:defRPr sz="3000" u="sng"/>
            </a:pPr>
            <a:r>
              <a:t>L</a:t>
            </a:r>
            <a:r>
              <a:rPr u="none"/>
              <a:t>ocal </a:t>
            </a:r>
            <a:r>
              <a:t>D</a:t>
            </a:r>
            <a:r>
              <a:rPr u="none"/>
              <a:t>istance </a:t>
            </a:r>
            <a:r>
              <a:t>D</a:t>
            </a:r>
            <a:r>
              <a:rPr u="none"/>
              <a:t>ifference </a:t>
            </a:r>
            <a:r>
              <a:t>T</a:t>
            </a:r>
            <a:r>
              <a:rPr u="none"/>
              <a:t>est</a:t>
            </a:r>
          </a:p>
          <a:p>
            <a:pPr marL="889000" lvl="1" indent="-444500" algn="l">
              <a:buSzPct val="145000"/>
              <a:buChar char="•"/>
              <a:defRPr sz="3000" u="sng">
                <a:solidFill>
                  <a:schemeClr val="accent5">
                    <a:lumOff val="-29866"/>
                  </a:schemeClr>
                </a:solidFill>
              </a:defRPr>
            </a:pPr>
            <a:r>
              <a:rPr u="none"/>
              <a:t>3D-structure depedent</a:t>
            </a:r>
          </a:p>
          <a:p>
            <a:pPr marL="889000" lvl="1" indent="-444500" algn="l">
              <a:buSzPct val="145000"/>
              <a:buChar char="•"/>
              <a:defRPr sz="3000" u="sng"/>
            </a:pPr>
            <a:r>
              <a:rPr u="none"/>
              <a:t>(LDDT)</a:t>
            </a:r>
          </a:p>
          <a:p>
            <a:pPr marL="444500" indent="-444500" algn="l">
              <a:buSzPct val="145000"/>
              <a:buChar char="•"/>
              <a:defRPr sz="3000" u="sng"/>
            </a:pPr>
            <a:r>
              <a:rPr u="none"/>
              <a:t>R-group “feasibility”</a:t>
            </a:r>
          </a:p>
          <a:p>
            <a:pPr marL="889000" lvl="1" indent="-444500" algn="l">
              <a:buSzPct val="145000"/>
              <a:buChar char="•"/>
              <a:defRPr sz="3000" u="sng">
                <a:solidFill>
                  <a:schemeClr val="accent5">
                    <a:lumOff val="-29866"/>
                  </a:schemeClr>
                </a:solidFill>
              </a:defRPr>
            </a:pPr>
            <a:r>
              <a:rPr u="none"/>
              <a:t>Very High (pLDDT &gt; 90)</a:t>
            </a:r>
          </a:p>
          <a:p>
            <a:pPr marL="889000" lvl="1" indent="-444500" algn="l">
              <a:buSzPct val="145000"/>
              <a:buChar char="•"/>
              <a:defRPr sz="3000" u="sng"/>
            </a:pPr>
            <a:r>
              <a:rPr u="none"/>
              <a:t>Confident (90 &gt; pLDDT &lt; 70)</a:t>
            </a:r>
          </a:p>
          <a:p>
            <a:pPr marL="889000" lvl="1" indent="-444500" algn="l">
              <a:buSzPct val="145000"/>
              <a:buChar char="•"/>
              <a:defRPr sz="3000" u="sng"/>
            </a:pPr>
            <a:r>
              <a:rPr u="none"/>
              <a:t>Low (70 &gt; pLDDT &gt; 50)</a:t>
            </a:r>
          </a:p>
          <a:p>
            <a:pPr marL="889000" lvl="1" indent="-444500" algn="l">
              <a:buSzPct val="145000"/>
              <a:buChar char="•"/>
              <a:defRPr sz="3000" u="sng"/>
            </a:pPr>
            <a:r>
              <a:rPr u="none"/>
              <a:t>Very Low (pLDDT &lt; 50) </a:t>
            </a:r>
          </a:p>
        </p:txBody>
      </p:sp>
      <p:sp>
        <p:nvSpPr>
          <p:cNvPr id="234" name="*suitable for experimental design"/>
          <p:cNvSpPr txBox="1"/>
          <p:nvPr/>
        </p:nvSpPr>
        <p:spPr>
          <a:xfrm>
            <a:off x="9119107" y="12257801"/>
            <a:ext cx="6142991" cy="601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0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r>
              <a:t>*suitable for experimental design</a:t>
            </a:r>
          </a:p>
        </p:txBody>
      </p:sp>
      <p:pic>
        <p:nvPicPr>
          <p:cNvPr id="235" name="Image" descr="Image"/>
          <p:cNvPicPr>
            <a:picLocks noChangeAspect="1"/>
          </p:cNvPicPr>
          <p:nvPr/>
        </p:nvPicPr>
        <p:blipFill>
          <a:blip r:embed="rId3"/>
          <a:srcRect l="6581" t="19638" r="4034" b="22717"/>
          <a:stretch>
            <a:fillRect/>
          </a:stretch>
        </p:blipFill>
        <p:spPr>
          <a:xfrm>
            <a:off x="219924" y="4319687"/>
            <a:ext cx="6659525" cy="2841309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Petti S, et. al. Bioinformatics. 2023;39(1)"/>
          <p:cNvSpPr txBox="1"/>
          <p:nvPr/>
        </p:nvSpPr>
        <p:spPr>
          <a:xfrm>
            <a:off x="469558" y="7596105"/>
            <a:ext cx="5824856" cy="51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457200">
              <a:defRPr sz="2500" b="0"/>
            </a:pPr>
            <a:r>
              <a:t>Petti S, </a:t>
            </a:r>
            <a:r>
              <a:rPr i="1"/>
              <a:t>et. al.</a:t>
            </a:r>
            <a:r>
              <a:t> </a:t>
            </a:r>
            <a:r>
              <a:rPr i="1"/>
              <a:t>Bioinformatics</a:t>
            </a:r>
            <a:r>
              <a:t>. 2023;39(1)</a:t>
            </a:r>
          </a:p>
        </p:txBody>
      </p:sp>
      <p:sp>
        <p:nvSpPr>
          <p:cNvPr id="237" name="THE limiting factor…"/>
          <p:cNvSpPr txBox="1"/>
          <p:nvPr/>
        </p:nvSpPr>
        <p:spPr>
          <a:xfrm>
            <a:off x="364545" y="8245309"/>
            <a:ext cx="6370321" cy="342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buSzPct val="145000"/>
              <a:buChar char="•"/>
              <a:defRPr sz="3000">
                <a:solidFill>
                  <a:schemeClr val="accent5">
                    <a:lumOff val="-29866"/>
                  </a:schemeClr>
                </a:solidFill>
              </a:defRPr>
            </a:pPr>
            <a:r>
              <a:rPr>
                <a:solidFill>
                  <a:srgbClr val="000000"/>
                </a:solidFill>
              </a:rPr>
              <a:t>THE</a:t>
            </a:r>
            <a:r>
              <a:t> limiting factor</a:t>
            </a:r>
          </a:p>
          <a:p>
            <a:pPr marL="889000" lvl="1" indent="-444500" algn="l">
              <a:buSzPct val="145000"/>
              <a:buChar char="•"/>
              <a:defRPr sz="3000"/>
            </a:pPr>
            <a:r>
              <a:t>sequence coverage depth</a:t>
            </a:r>
          </a:p>
          <a:p>
            <a:pPr marL="889000" lvl="1" indent="-444500" algn="l">
              <a:buSzPct val="145000"/>
              <a:buChar char="•"/>
              <a:defRPr sz="3000"/>
            </a:pPr>
            <a:r>
              <a:t>&gt;30 sequences/residue</a:t>
            </a:r>
          </a:p>
          <a:p>
            <a:pPr marL="444500" indent="-444500" algn="l">
              <a:buSzPct val="145000"/>
              <a:buChar char="•"/>
              <a:defRPr sz="3000"/>
            </a:pPr>
            <a:r>
              <a:t>Typically areas of low coverage:</a:t>
            </a:r>
          </a:p>
          <a:p>
            <a:pPr marL="889000" lvl="1" indent="-444500" algn="l">
              <a:buSzPct val="145000"/>
              <a:buChar char="•"/>
              <a:defRPr sz="3000"/>
            </a:pPr>
            <a:r>
              <a:t>random disordered coils</a:t>
            </a:r>
          </a:p>
          <a:p>
            <a:pPr marL="889000" lvl="1" indent="-444500" algn="l">
              <a:buSzPct val="145000"/>
              <a:buChar char="•"/>
              <a:defRPr sz="3000"/>
            </a:pPr>
            <a:r>
              <a:t>low pLDDT</a:t>
            </a:r>
          </a:p>
          <a:p>
            <a:pPr marL="889000" lvl="1" indent="-444500" algn="l">
              <a:buSzPct val="145000"/>
              <a:buChar char="•"/>
              <a:defRPr sz="3000"/>
            </a:pPr>
            <a:r>
              <a:t>High pAE</a:t>
            </a:r>
          </a:p>
        </p:txBody>
      </p:sp>
      <p:sp>
        <p:nvSpPr>
          <p:cNvPr id="238" name="Arrow"/>
          <p:cNvSpPr/>
          <p:nvPr/>
        </p:nvSpPr>
        <p:spPr>
          <a:xfrm>
            <a:off x="7132197" y="7088731"/>
            <a:ext cx="1477312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5774314" y="2142678"/>
            <a:ext cx="8444944" cy="11162107"/>
            <a:chOff x="0" y="0"/>
            <a:chExt cx="8444942" cy="11162105"/>
          </a:xfrm>
        </p:grpSpPr>
        <p:sp>
          <p:nvSpPr>
            <p:cNvPr id="239" name="Rectangle"/>
            <p:cNvSpPr/>
            <p:nvPr/>
          </p:nvSpPr>
          <p:spPr>
            <a:xfrm>
              <a:off x="2426636" y="274660"/>
              <a:ext cx="5266687" cy="785965"/>
            </a:xfrm>
            <a:prstGeom prst="rect">
              <a:avLst/>
            </a:prstGeom>
            <a:solidFill>
              <a:srgbClr val="D6F4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0" name="Rounded Rectangle"/>
            <p:cNvSpPr/>
            <p:nvPr/>
          </p:nvSpPr>
          <p:spPr>
            <a:xfrm>
              <a:off x="1675017" y="0"/>
              <a:ext cx="6769926" cy="11162106"/>
            </a:xfrm>
            <a:prstGeom prst="roundRect">
              <a:avLst>
                <a:gd name="adj" fmla="val 15000"/>
              </a:avLst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Inter-domain Accuracy"/>
            <p:cNvSpPr txBox="1"/>
            <p:nvPr/>
          </p:nvSpPr>
          <p:spPr>
            <a:xfrm>
              <a:off x="2773814" y="354449"/>
              <a:ext cx="4572331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r>
                <a:t>Inter-domain Accuracy</a:t>
              </a:r>
            </a:p>
          </p:txBody>
        </p:sp>
        <p:sp>
          <p:nvSpPr>
            <p:cNvPr id="242" name="Arrow"/>
            <p:cNvSpPr/>
            <p:nvPr/>
          </p:nvSpPr>
          <p:spPr>
            <a:xfrm>
              <a:off x="0" y="4946053"/>
              <a:ext cx="1477311" cy="1270001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43" name="Image" descr="Image"/>
            <p:cNvPicPr>
              <a:picLocks noChangeAspect="1"/>
            </p:cNvPicPr>
            <p:nvPr/>
          </p:nvPicPr>
          <p:blipFill>
            <a:blip r:embed="rId4"/>
            <a:srcRect r="61457"/>
            <a:stretch>
              <a:fillRect/>
            </a:stretch>
          </p:blipFill>
          <p:spPr>
            <a:xfrm>
              <a:off x="1730019" y="2002545"/>
              <a:ext cx="2802170" cy="33407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4" name="Image" descr="Image"/>
            <p:cNvPicPr>
              <a:picLocks noChangeAspect="1"/>
            </p:cNvPicPr>
            <p:nvPr/>
          </p:nvPicPr>
          <p:blipFill>
            <a:blip r:embed="rId4"/>
            <a:srcRect l="55539" b="24216"/>
            <a:stretch>
              <a:fillRect/>
            </a:stretch>
          </p:blipFill>
          <p:spPr>
            <a:xfrm>
              <a:off x="4557082" y="1883935"/>
              <a:ext cx="3768305" cy="29514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5" name="Varadi M, et. al., Nucleic Acids Res.2022;50"/>
            <p:cNvSpPr txBox="1"/>
            <p:nvPr/>
          </p:nvSpPr>
          <p:spPr>
            <a:xfrm>
              <a:off x="1894504" y="5453427"/>
              <a:ext cx="6330951" cy="514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 defTabSz="457200">
                <a:defRPr sz="2500" b="0"/>
              </a:pPr>
              <a:r>
                <a:t>Varadi M, </a:t>
              </a:r>
              <a:r>
                <a:rPr i="1"/>
                <a:t>et. al.,</a:t>
              </a:r>
              <a:r>
                <a:t> </a:t>
              </a:r>
              <a:r>
                <a:rPr i="1"/>
                <a:t>Nucleic Acids Res</a:t>
              </a:r>
              <a:r>
                <a:t>.2022;50</a:t>
              </a:r>
            </a:p>
          </p:txBody>
        </p:sp>
        <p:sp>
          <p:nvSpPr>
            <p:cNvPr id="246" name="Aligned Error…"/>
            <p:cNvSpPr txBox="1"/>
            <p:nvPr/>
          </p:nvSpPr>
          <p:spPr>
            <a:xfrm>
              <a:off x="2182286" y="6102631"/>
              <a:ext cx="5755387" cy="29512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marL="444500" indent="-444500" algn="l">
                <a:buSzPct val="145000"/>
                <a:buChar char="•"/>
                <a:defRPr sz="3000" u="sng"/>
              </a:pPr>
              <a:r>
                <a:t>A</a:t>
              </a:r>
              <a:r>
                <a:rPr u="none"/>
                <a:t>ligned </a:t>
              </a:r>
              <a:r>
                <a:t>E</a:t>
              </a:r>
              <a:r>
                <a:rPr u="none"/>
                <a:t>rror</a:t>
              </a:r>
            </a:p>
            <a:p>
              <a:pPr marL="889000" lvl="1" indent="-444500" algn="l">
                <a:buSzPct val="145000"/>
                <a:buChar char="•"/>
                <a:defRPr sz="3000" u="sng"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rPr u="none"/>
                <a:t>3D-structure indepedent</a:t>
              </a:r>
            </a:p>
            <a:p>
              <a:pPr marL="889000" lvl="1" indent="-444500" algn="l">
                <a:buSzPct val="145000"/>
                <a:buChar char="•"/>
                <a:defRPr sz="3000" u="sng"/>
              </a:pPr>
              <a:r>
                <a:rPr u="none"/>
                <a:t>(AE)</a:t>
              </a:r>
            </a:p>
            <a:p>
              <a:pPr marL="444500" indent="-444500" algn="l">
                <a:buSzPct val="145000"/>
                <a:buChar char="•"/>
                <a:defRPr sz="3000" u="sng"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rPr u="none"/>
                <a:t>Relative position of domains</a:t>
              </a:r>
            </a:p>
            <a:p>
              <a:pPr marL="444500" indent="-444500" algn="l">
                <a:buSzPct val="145000"/>
                <a:buChar char="•"/>
                <a:defRPr sz="3000" u="sng"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rPr u="none"/>
                <a:t>Mutual location of domains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780</Words>
  <Application>Microsoft Macintosh PowerPoint</Application>
  <PresentationFormat>Custom</PresentationFormat>
  <Paragraphs>138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Helvetica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Analysis of AlphaFold2 Predictions for MPOX-22 Proteins</vt:lpstr>
      <vt:lpstr>Review So Far</vt:lpstr>
      <vt:lpstr>Extracting Our Output For Analysis</vt:lpstr>
      <vt:lpstr>Output of AlphaFold2</vt:lpstr>
      <vt:lpstr>How Can We Evaluate Our Confidence In The Model?</vt:lpstr>
      <vt:lpstr>Sequence Coverage Plot</vt:lpstr>
      <vt:lpstr>How Can We Evaluate Our Confidence In The Model?</vt:lpstr>
      <vt:lpstr>Predicted Local Distance Differance Plot</vt:lpstr>
      <vt:lpstr>How Can We Evaluate Our Confidence In The Model?</vt:lpstr>
      <vt:lpstr>Predicted Aligned Error Plot</vt:lpstr>
      <vt:lpstr>Bad PAE Example</vt:lpstr>
      <vt:lpstr>Good PAE Example</vt:lpstr>
      <vt:lpstr>Using Protein Conserved Domains to Probe Function</vt:lpstr>
      <vt:lpstr>Combining Predicted Structures &amp; Conserved Domain For Sequence Annotation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AlphaFold2 Predictions for MPOX-22 Proteins</dc:title>
  <cp:lastModifiedBy>Boland, Devon Joseph</cp:lastModifiedBy>
  <cp:revision>1</cp:revision>
  <dcterms:modified xsi:type="dcterms:W3CDTF">2024-01-22T02:22:27Z</dcterms:modified>
</cp:coreProperties>
</file>